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9"/>
  </p:notesMasterIdLst>
  <p:sldIdLst>
    <p:sldId id="282" r:id="rId3"/>
    <p:sldId id="308" r:id="rId4"/>
    <p:sldId id="310" r:id="rId5"/>
    <p:sldId id="306" r:id="rId6"/>
    <p:sldId id="293" r:id="rId7"/>
    <p:sldId id="258" r:id="rId8"/>
    <p:sldId id="259" r:id="rId9"/>
    <p:sldId id="295" r:id="rId10"/>
    <p:sldId id="260" r:id="rId11"/>
    <p:sldId id="262" r:id="rId12"/>
    <p:sldId id="263" r:id="rId13"/>
    <p:sldId id="264" r:id="rId14"/>
    <p:sldId id="311" r:id="rId15"/>
    <p:sldId id="265" r:id="rId16"/>
    <p:sldId id="270" r:id="rId17"/>
    <p:sldId id="269" r:id="rId18"/>
    <p:sldId id="272" r:id="rId19"/>
    <p:sldId id="275" r:id="rId20"/>
    <p:sldId id="271" r:id="rId21"/>
    <p:sldId id="312" r:id="rId22"/>
    <p:sldId id="274" r:id="rId23"/>
    <p:sldId id="276" r:id="rId24"/>
    <p:sldId id="277" r:id="rId25"/>
    <p:sldId id="299" r:id="rId26"/>
    <p:sldId id="280" r:id="rId27"/>
    <p:sldId id="286"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4" autoAdjust="0"/>
  </p:normalViewPr>
  <p:slideViewPr>
    <p:cSldViewPr>
      <p:cViewPr varScale="1">
        <p:scale>
          <a:sx n="97" d="100"/>
          <a:sy n="97" d="100"/>
        </p:scale>
        <p:origin x="3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E2574-3FB4-477F-89FE-3E63E97B7E61}" type="datetimeFigureOut">
              <a:rPr kumimoji="1" lang="ja-JP" altLang="en-US" smtClean="0"/>
              <a:t>2026/1/2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6AF62-41BA-4ECB-984F-C32783312C68}" type="slidenum">
              <a:rPr kumimoji="1" lang="ja-JP" altLang="en-US" smtClean="0"/>
              <a:t>‹#›</a:t>
            </a:fld>
            <a:endParaRPr kumimoji="1" lang="ja-JP" altLang="en-US"/>
          </a:p>
        </p:txBody>
      </p:sp>
    </p:spTree>
    <p:extLst>
      <p:ext uri="{BB962C8B-B14F-4D97-AF65-F5344CB8AC3E}">
        <p14:creationId xmlns:p14="http://schemas.microsoft.com/office/powerpoint/2010/main" val="3807547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66AF62-41BA-4ECB-984F-C32783312C68}" type="slidenum">
              <a:rPr kumimoji="1" lang="ja-JP" altLang="en-US" smtClean="0"/>
              <a:t>7</a:t>
            </a:fld>
            <a:endParaRPr kumimoji="1" lang="ja-JP" altLang="en-US"/>
          </a:p>
        </p:txBody>
      </p:sp>
    </p:spTree>
    <p:extLst>
      <p:ext uri="{BB962C8B-B14F-4D97-AF65-F5344CB8AC3E}">
        <p14:creationId xmlns:p14="http://schemas.microsoft.com/office/powerpoint/2010/main" val="339140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2CA56-2D54-4BAD-A473-06070A40B3DD}" type="slidenum">
              <a:rPr kumimoji="1" lang="ja-JP" altLang="en-US" smtClean="0"/>
              <a:t>11</a:t>
            </a:fld>
            <a:endParaRPr kumimoji="1" lang="ja-JP" altLang="en-US"/>
          </a:p>
        </p:txBody>
      </p:sp>
    </p:spTree>
    <p:extLst>
      <p:ext uri="{BB962C8B-B14F-4D97-AF65-F5344CB8AC3E}">
        <p14:creationId xmlns:p14="http://schemas.microsoft.com/office/powerpoint/2010/main" val="95899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2CA56-2D54-4BAD-A473-06070A40B3DD}" type="slidenum">
              <a:rPr kumimoji="1" lang="ja-JP" altLang="en-US" smtClean="0"/>
              <a:t>12</a:t>
            </a:fld>
            <a:endParaRPr kumimoji="1" lang="ja-JP" altLang="en-US"/>
          </a:p>
        </p:txBody>
      </p:sp>
    </p:spTree>
    <p:extLst>
      <p:ext uri="{BB962C8B-B14F-4D97-AF65-F5344CB8AC3E}">
        <p14:creationId xmlns:p14="http://schemas.microsoft.com/office/powerpoint/2010/main" val="36131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66AF62-41BA-4ECB-984F-C32783312C68}" type="slidenum">
              <a:rPr kumimoji="1" lang="ja-JP" altLang="en-US" smtClean="0"/>
              <a:t>26</a:t>
            </a:fld>
            <a:endParaRPr kumimoji="1" lang="ja-JP" altLang="en-US"/>
          </a:p>
        </p:txBody>
      </p:sp>
    </p:spTree>
    <p:extLst>
      <p:ext uri="{BB962C8B-B14F-4D97-AF65-F5344CB8AC3E}">
        <p14:creationId xmlns:p14="http://schemas.microsoft.com/office/powerpoint/2010/main" val="298834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transition spd="slow"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transition spd="slow"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transition spd="slow" advClick="0"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transition spd="slow"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transition spd="slow" advClick="0"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transition spd="slow" advClick="0"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transition spd="slow" advClick="0"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transition spd="slow" advClick="0"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transition spd="slow" advClick="0"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transition spd="slow" advClick="0"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transition spd="slow" advClick="0"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C04766-F3BD-4497-A5E4-78D0E3D44D8E}" type="datetimeFigureOut">
              <a:rPr lang="ja-JP" altLang="en-US" smtClean="0">
                <a:solidFill>
                  <a:prstClr val="black">
                    <a:tint val="75000"/>
                  </a:prstClr>
                </a:solidFill>
              </a:rPr>
              <a:pPr/>
              <a:t>2026/1/2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3B69CF-2B80-4F32-BFC7-2E7D7DED776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EB9D86-7635-4800-810E-9F895A8AA2D5}" type="datetimeFigureOut">
              <a:rPr kumimoji="1" lang="ja-JP" altLang="en-US" smtClean="0"/>
              <a:pPr/>
              <a:t>2026/1/2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8AA342-ED51-4C7C-89D4-2A6E470C546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88AA342-ED51-4C7C-89D4-2A6E470C546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FEB9D86-7635-4800-810E-9F895A8AA2D5}" type="datetimeFigureOut">
              <a:rPr kumimoji="1" lang="ja-JP" altLang="en-US" smtClean="0"/>
              <a:pPr/>
              <a:t>2026/1/2</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88AA342-ED51-4C7C-89D4-2A6E470C546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1000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source=images&amp;cd=&amp;cad=rja&amp;uact=8&amp;ved=2ahUKEwiZj-amk6PeAhWTBIgKHd7ICFIQjRx6BAgBEAU&amp;url=http://www.fujioreform.jp/user_data/hinokibathsystem.html&amp;psig=AOvVaw3hFXOKHABIdZFkSPO0W3Nz&amp;ust=1540610332454367"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1369368" y="4293096"/>
            <a:ext cx="6400800" cy="1273696"/>
          </a:xfrm>
        </p:spPr>
        <p:txBody>
          <a:bodyPr>
            <a:normAutofit/>
          </a:bodyPr>
          <a:lstStyle/>
          <a:p>
            <a:r>
              <a:rPr kumimoji="1" lang="ja-JP" altLang="en-US" sz="4000" b="1" dirty="0">
                <a:solidFill>
                  <a:schemeClr val="tx1"/>
                </a:solidFill>
                <a:latin typeface="ＭＳ Ｐ明朝" panose="02020600040205080304" pitchFamily="18" charset="-128"/>
                <a:ea typeface="ＭＳ Ｐ明朝" panose="02020600040205080304" pitchFamily="18" charset="-128"/>
              </a:rPr>
              <a:t>＜建築工程＞</a:t>
            </a:r>
          </a:p>
        </p:txBody>
      </p:sp>
      <p:sp>
        <p:nvSpPr>
          <p:cNvPr id="6" name="タイトル 3"/>
          <p:cNvSpPr txBox="1">
            <a:spLocks/>
          </p:cNvSpPr>
          <p:nvPr/>
        </p:nvSpPr>
        <p:spPr>
          <a:xfrm>
            <a:off x="683568" y="213285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ctrTitle"/>
          </p:nvPr>
        </p:nvSpPr>
        <p:spPr>
          <a:xfrm>
            <a:off x="683568" y="1275309"/>
            <a:ext cx="7772400" cy="2327572"/>
          </a:xfrm>
        </p:spPr>
        <p:txBody>
          <a:bodyPr>
            <a:normAutofit fontScale="90000"/>
          </a:bodyPr>
          <a:lstStyle/>
          <a:p>
            <a:pPr>
              <a:lnSpc>
                <a:spcPts val="4500"/>
              </a:lnSpc>
            </a:pPr>
            <a:r>
              <a:rPr kumimoji="1" lang="ja-JP" altLang="en-US" dirty="0"/>
              <a:t>ふんだんに木を使った</a:t>
            </a:r>
            <a:br>
              <a:rPr kumimoji="1" lang="ja-JP" altLang="en-US"/>
            </a:br>
            <a:r>
              <a:rPr kumimoji="1" lang="ja-JP" altLang="en-US"/>
              <a:t>列柱パネルの</a:t>
            </a:r>
            <a:r>
              <a:rPr lang="ja-JP" altLang="en-US" dirty="0"/>
              <a:t>本格木造住宅</a:t>
            </a:r>
            <a:br>
              <a:rPr lang="ja-JP" altLang="en-US" dirty="0"/>
            </a:br>
            <a:br>
              <a:rPr lang="ja-JP" altLang="en-US" dirty="0"/>
            </a:br>
            <a:r>
              <a:rPr lang="ja-JP" altLang="en-US" sz="6000" dirty="0">
                <a:solidFill>
                  <a:schemeClr val="tx1"/>
                </a:solidFill>
              </a:rPr>
              <a:t>沖縄「森林の家」</a:t>
            </a:r>
            <a:endParaRPr kumimoji="1" lang="ja-JP" altLang="en-US" dirty="0">
              <a:solidFill>
                <a:schemeClr val="tx1"/>
              </a:solidFill>
            </a:endParaRPr>
          </a:p>
        </p:txBody>
      </p:sp>
      <p:pic>
        <p:nvPicPr>
          <p:cNvPr id="7" name="図 6">
            <a:extLst>
              <a:ext uri="{FF2B5EF4-FFF2-40B4-BE49-F238E27FC236}">
                <a16:creationId xmlns:a16="http://schemas.microsoft.com/office/drawing/2014/main" id="{D2F5F3E7-8153-4D92-9D42-88FF85F7BD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092" y="5622539"/>
            <a:ext cx="959399" cy="959399"/>
          </a:xfrm>
          <a:prstGeom prst="rect">
            <a:avLst/>
          </a:prstGeom>
        </p:spPr>
      </p:pic>
      <p:sp>
        <p:nvSpPr>
          <p:cNvPr id="8" name="正方形/長方形 7">
            <a:extLst>
              <a:ext uri="{FF2B5EF4-FFF2-40B4-BE49-F238E27FC236}">
                <a16:creationId xmlns:a16="http://schemas.microsoft.com/office/drawing/2014/main" id="{9A85C922-421E-4E89-8491-F8836FF82294}"/>
              </a:ext>
            </a:extLst>
          </p:cNvPr>
          <p:cNvSpPr/>
          <p:nvPr/>
        </p:nvSpPr>
        <p:spPr>
          <a:xfrm>
            <a:off x="2066973" y="6257007"/>
            <a:ext cx="4140208" cy="416634"/>
          </a:xfrm>
          <a:prstGeom prst="rect">
            <a:avLst/>
          </a:prstGeom>
          <a:ln>
            <a:noFill/>
          </a:ln>
        </p:spPr>
        <p:style>
          <a:lnRef idx="2">
            <a:schemeClr val="accent6"/>
          </a:lnRef>
          <a:fillRef idx="1">
            <a:schemeClr val="lt1"/>
          </a:fillRef>
          <a:effectRef idx="0">
            <a:schemeClr val="accent6"/>
          </a:effectRef>
          <a:fontRef idx="minor">
            <a:schemeClr val="dk1"/>
          </a:fontRef>
        </p:style>
        <p:txBody>
          <a:bodyPr lIns="36000" tIns="36000" rtlCol="0" anchor="t" anchorCtr="0"/>
          <a:lstStyle/>
          <a:p>
            <a:pPr algn="ctr"/>
            <a:r>
              <a:rPr lang="en-US" altLang="ja-JP"/>
              <a:t>https://www.okinawanoie-grupu.com</a:t>
            </a:r>
            <a:endParaRPr kumimoji="1" lang="ja-JP" altLang="en-US"/>
          </a:p>
        </p:txBody>
      </p:sp>
    </p:spTree>
    <p:extLst>
      <p:ext uri="{BB962C8B-B14F-4D97-AF65-F5344CB8AC3E}">
        <p14:creationId xmlns:p14="http://schemas.microsoft.com/office/powerpoint/2010/main" val="999133673"/>
      </p:ext>
    </p:extLst>
  </p:cSld>
  <p:clrMapOvr>
    <a:masterClrMapping/>
  </p:clrMapOvr>
  <p:transition spd="slow" advClick="0" advTm="10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476672"/>
            <a:ext cx="8673108" cy="588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FAE82E9B-91B6-4D01-96F0-8C4AA1E3671D}"/>
              </a:ext>
            </a:extLst>
          </p:cNvPr>
          <p:cNvSpPr/>
          <p:nvPr/>
        </p:nvSpPr>
        <p:spPr>
          <a:xfrm>
            <a:off x="4932040" y="5301208"/>
            <a:ext cx="3744416" cy="864096"/>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◇木造り</a:t>
            </a:r>
            <a:r>
              <a:rPr kumimoji="1" lang="ja-JP" altLang="en-US" dirty="0"/>
              <a:t>の家ですから窓の大きさや取り付け位置も自在にできます。</a:t>
            </a:r>
          </a:p>
        </p:txBody>
      </p:sp>
    </p:spTree>
    <p:extLst>
      <p:ext uri="{BB962C8B-B14F-4D97-AF65-F5344CB8AC3E}">
        <p14:creationId xmlns:p14="http://schemas.microsoft.com/office/powerpoint/2010/main" val="783626898"/>
      </p:ext>
    </p:extLst>
  </p:cSld>
  <p:clrMapOvr>
    <a:masterClrMapping/>
  </p:clrMapOvr>
  <p:transition spd="slow" advClick="0" advTm="10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00" y="409864"/>
            <a:ext cx="8731399" cy="615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F5547532-4526-41F3-AF65-BD9412B2E3A4}"/>
              </a:ext>
            </a:extLst>
          </p:cNvPr>
          <p:cNvSpPr/>
          <p:nvPr/>
        </p:nvSpPr>
        <p:spPr>
          <a:xfrm>
            <a:off x="5148064" y="5836068"/>
            <a:ext cx="3024336" cy="612068"/>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◇梁は太い木材を使います。</a:t>
            </a:r>
          </a:p>
        </p:txBody>
      </p:sp>
    </p:spTree>
    <p:extLst>
      <p:ext uri="{BB962C8B-B14F-4D97-AF65-F5344CB8AC3E}">
        <p14:creationId xmlns:p14="http://schemas.microsoft.com/office/powerpoint/2010/main" val="2891525915"/>
      </p:ext>
    </p:extLst>
  </p:cSld>
  <p:clrMapOvr>
    <a:masterClrMapping/>
  </p:clrMapOvr>
  <p:transition spd="slow" advClick="0" advTm="10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31" y="354460"/>
            <a:ext cx="8923842" cy="600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フローチャート: データ 3"/>
          <p:cNvSpPr/>
          <p:nvPr/>
        </p:nvSpPr>
        <p:spPr>
          <a:xfrm rot="20502920">
            <a:off x="4037337" y="2089222"/>
            <a:ext cx="418508" cy="2306496"/>
          </a:xfrm>
          <a:prstGeom prst="flowChartInputOutput">
            <a:avLst/>
          </a:prstGeom>
          <a:solidFill>
            <a:schemeClr val="bg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067944" y="5949280"/>
            <a:ext cx="739154" cy="216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37521" y="5661248"/>
            <a:ext cx="782551"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B9EA790-5FB7-4337-AAE1-50CFC431BF55}"/>
              </a:ext>
            </a:extLst>
          </p:cNvPr>
          <p:cNvSpPr/>
          <p:nvPr/>
        </p:nvSpPr>
        <p:spPr>
          <a:xfrm>
            <a:off x="6588224" y="5517232"/>
            <a:ext cx="2188887" cy="576064"/>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◇屋根をふきます。</a:t>
            </a:r>
          </a:p>
        </p:txBody>
      </p:sp>
    </p:spTree>
    <p:extLst>
      <p:ext uri="{BB962C8B-B14F-4D97-AF65-F5344CB8AC3E}">
        <p14:creationId xmlns:p14="http://schemas.microsoft.com/office/powerpoint/2010/main" val="3048392358"/>
      </p:ext>
    </p:extLst>
  </p:cSld>
  <p:clrMapOvr>
    <a:masterClrMapping/>
  </p:clrMapOvr>
  <p:transition spd="slow" advClick="0" advTm="10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404664"/>
            <a:ext cx="8923040" cy="602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F09257F8-BEFF-4EC7-B5C8-0192507C681B}"/>
              </a:ext>
            </a:extLst>
          </p:cNvPr>
          <p:cNvSpPr/>
          <p:nvPr/>
        </p:nvSpPr>
        <p:spPr>
          <a:xfrm>
            <a:off x="4572000" y="5301208"/>
            <a:ext cx="4320480" cy="864096"/>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◇壁には</a:t>
            </a:r>
            <a:r>
              <a:rPr lang="ja-JP" altLang="en-US" dirty="0">
                <a:solidFill>
                  <a:srgbClr val="FF0000"/>
                </a:solidFill>
              </a:rPr>
              <a:t>「筋交」</a:t>
            </a:r>
            <a:r>
              <a:rPr lang="ja-JP" altLang="en-US" dirty="0"/>
              <a:t>（建物の耐震性を高める</a:t>
            </a:r>
          </a:p>
          <a:p>
            <a:pPr algn="ctr"/>
            <a:r>
              <a:rPr lang="ja-JP" altLang="en-US" dirty="0"/>
              <a:t>斜め方向の部材）を入れます。</a:t>
            </a:r>
          </a:p>
        </p:txBody>
      </p:sp>
    </p:spTree>
    <p:extLst>
      <p:ext uri="{BB962C8B-B14F-4D97-AF65-F5344CB8AC3E}">
        <p14:creationId xmlns:p14="http://schemas.microsoft.com/office/powerpoint/2010/main" val="633910817"/>
      </p:ext>
    </p:extLst>
  </p:cSld>
  <p:clrMapOvr>
    <a:masterClrMapping/>
  </p:clrMapOvr>
  <p:transition spd="slow" advClick="0" advTm="10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B9F526-1680-4D08-8BF0-71C6E9D67D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589" y="1196752"/>
            <a:ext cx="8648821" cy="506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a16="http://schemas.microsoft.com/office/drawing/2014/main" id="{63E0CF14-1A32-4610-8DA9-0735ECD18E62}"/>
              </a:ext>
            </a:extLst>
          </p:cNvPr>
          <p:cNvSpPr/>
          <p:nvPr/>
        </p:nvSpPr>
        <p:spPr>
          <a:xfrm>
            <a:off x="4355976" y="5301208"/>
            <a:ext cx="4384104" cy="783704"/>
          </a:xfrm>
          <a:prstGeom prst="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◇「列柱パネル」は「筋交」の補強部材となり、横揺れに強い建物となりますます。</a:t>
            </a:r>
          </a:p>
        </p:txBody>
      </p:sp>
    </p:spTree>
    <p:extLst>
      <p:ext uri="{BB962C8B-B14F-4D97-AF65-F5344CB8AC3E}">
        <p14:creationId xmlns:p14="http://schemas.microsoft.com/office/powerpoint/2010/main" val="3952084666"/>
      </p:ext>
    </p:extLst>
  </p:cSld>
  <p:clrMapOvr>
    <a:masterClrMapping/>
  </p:clrMapOvr>
  <p:transition spd="slow" advClick="0" advTm="10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613" y="563375"/>
            <a:ext cx="8127731"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B9AB5A65-CE6F-4C91-97C2-7BB10FAEBA66}"/>
              </a:ext>
            </a:extLst>
          </p:cNvPr>
          <p:cNvSpPr/>
          <p:nvPr/>
        </p:nvSpPr>
        <p:spPr>
          <a:xfrm>
            <a:off x="978091" y="836712"/>
            <a:ext cx="3888432" cy="1326105"/>
          </a:xfrm>
          <a:prstGeom prst="rect">
            <a:avLst/>
          </a:prstGeom>
          <a:ln w="19050">
            <a:solidFill>
              <a:schemeClr val="bg1">
                <a:lumMod val="65000"/>
              </a:schemeClr>
            </a:solidFill>
          </a:ln>
        </p:spPr>
        <p:txBody>
          <a:bodyPr wrap="square" lIns="144000" tIns="108000" rIns="180000" bIns="108000" anchor="ctr" anchorCtr="0">
            <a:spAutoFit/>
          </a:bodyPr>
          <a:lstStyle/>
          <a:p>
            <a:pPr algn="ctr"/>
            <a:r>
              <a:rPr lang="ja-JP" altLang="en-US" dirty="0">
                <a:solidFill>
                  <a:schemeClr val="bg1"/>
                </a:solidFill>
              </a:rPr>
              <a:t>◇壁は木材の表面を出「現わし」仕上げにします。無垢材の壁に包まれ、木の香りに包まれ、自然の中の開放感があり、快適な部屋となります。</a:t>
            </a:r>
          </a:p>
        </p:txBody>
      </p:sp>
    </p:spTree>
    <p:extLst>
      <p:ext uri="{BB962C8B-B14F-4D97-AF65-F5344CB8AC3E}">
        <p14:creationId xmlns:p14="http://schemas.microsoft.com/office/powerpoint/2010/main" val="1951757562"/>
      </p:ext>
    </p:extLst>
  </p:cSld>
  <p:clrMapOvr>
    <a:masterClrMapping/>
  </p:clrMapOvr>
  <p:transition spd="slow" advClick="0" advTm="10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621" y="620688"/>
            <a:ext cx="825875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B10950B0-A99C-4F41-8481-F69C8FC71988}"/>
              </a:ext>
            </a:extLst>
          </p:cNvPr>
          <p:cNvSpPr/>
          <p:nvPr/>
        </p:nvSpPr>
        <p:spPr>
          <a:xfrm>
            <a:off x="4716016" y="5301208"/>
            <a:ext cx="3600400" cy="936104"/>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◇窓のサイズは木造ですので、自在にできます。壁は希望に応じて</a:t>
            </a:r>
          </a:p>
          <a:p>
            <a:pPr algn="ctr"/>
            <a:r>
              <a:rPr lang="ja-JP" altLang="en-US" dirty="0"/>
              <a:t>壁材の使用もできます。</a:t>
            </a:r>
          </a:p>
        </p:txBody>
      </p:sp>
    </p:spTree>
    <p:extLst>
      <p:ext uri="{BB962C8B-B14F-4D97-AF65-F5344CB8AC3E}">
        <p14:creationId xmlns:p14="http://schemas.microsoft.com/office/powerpoint/2010/main" val="2961867495"/>
      </p:ext>
    </p:extLst>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8795" y="692696"/>
            <a:ext cx="805289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E5419F6E-55B1-4BD1-B1F1-2261D22F248D}"/>
              </a:ext>
            </a:extLst>
          </p:cNvPr>
          <p:cNvSpPr/>
          <p:nvPr/>
        </p:nvSpPr>
        <p:spPr>
          <a:xfrm>
            <a:off x="5364088" y="5733256"/>
            <a:ext cx="2592288" cy="432048"/>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◇洋室と廊下</a:t>
            </a:r>
          </a:p>
        </p:txBody>
      </p:sp>
    </p:spTree>
    <p:extLst>
      <p:ext uri="{BB962C8B-B14F-4D97-AF65-F5344CB8AC3E}">
        <p14:creationId xmlns:p14="http://schemas.microsoft.com/office/powerpoint/2010/main" val="1976505298"/>
      </p:ext>
    </p:extLst>
  </p:cSld>
  <p:clrMapOvr>
    <a:masterClrMapping/>
  </p:clrMapOvr>
  <p:transition spd="slow" advClick="0" advTm="10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5816" y="411474"/>
            <a:ext cx="4089822" cy="584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689E631A-6B9E-4ED9-8C05-A79CF787AA62}"/>
              </a:ext>
            </a:extLst>
          </p:cNvPr>
          <p:cNvSpPr/>
          <p:nvPr/>
        </p:nvSpPr>
        <p:spPr>
          <a:xfrm>
            <a:off x="3347864" y="6381328"/>
            <a:ext cx="316835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◇廊下の壁も木材の現わしに。</a:t>
            </a:r>
          </a:p>
        </p:txBody>
      </p:sp>
    </p:spTree>
    <p:extLst>
      <p:ext uri="{BB962C8B-B14F-4D97-AF65-F5344CB8AC3E}">
        <p14:creationId xmlns:p14="http://schemas.microsoft.com/office/powerpoint/2010/main" val="1616694724"/>
      </p:ext>
    </p:extLst>
  </p:cSld>
  <p:clrMapOvr>
    <a:masterClrMapping/>
  </p:clrMapOvr>
  <p:transition spd="slow" advClick="0" advTm="15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1465" y="548681"/>
            <a:ext cx="793754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3CC24136-DBAF-42FE-BBE7-5C9B48CD1563}"/>
              </a:ext>
            </a:extLst>
          </p:cNvPr>
          <p:cNvSpPr/>
          <p:nvPr/>
        </p:nvSpPr>
        <p:spPr>
          <a:xfrm>
            <a:off x="5148064" y="5733256"/>
            <a:ext cx="3168352" cy="36004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◇ダイニングキッチンの天井</a:t>
            </a:r>
          </a:p>
        </p:txBody>
      </p:sp>
    </p:spTree>
    <p:extLst>
      <p:ext uri="{BB962C8B-B14F-4D97-AF65-F5344CB8AC3E}">
        <p14:creationId xmlns:p14="http://schemas.microsoft.com/office/powerpoint/2010/main" val="2605626174"/>
      </p:ext>
    </p:extLst>
  </p:cSld>
  <p:clrMapOvr>
    <a:masterClrMapping/>
  </p:clrMapOvr>
  <p:transition spd="slow" advClick="0" advTm="100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4847" y="379918"/>
            <a:ext cx="3103202" cy="362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5854" y="3284984"/>
            <a:ext cx="4256406" cy="290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907201" y="548680"/>
            <a:ext cx="4467487" cy="1872208"/>
          </a:xfrm>
          <a:prstGeom prst="rect">
            <a:avLst/>
          </a:prstGeom>
          <a:ln w="317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 土台・柱・梁などはもちろん柱と柱の間に</a:t>
            </a:r>
          </a:p>
          <a:p>
            <a:r>
              <a:rPr lang="ja-JP" altLang="en-US" dirty="0"/>
              <a:t>　  組み込む</a:t>
            </a:r>
            <a:r>
              <a:rPr lang="ja-JP" altLang="en-US" dirty="0">
                <a:solidFill>
                  <a:srgbClr val="FF0000"/>
                </a:solidFill>
              </a:rPr>
              <a:t>「列柱壁パネル（壁）」</a:t>
            </a:r>
            <a:r>
              <a:rPr lang="ja-JP" altLang="en-US" dirty="0"/>
              <a:t>を事前にプ</a:t>
            </a:r>
            <a:endParaRPr lang="en-US" altLang="ja-JP" dirty="0"/>
          </a:p>
          <a:p>
            <a:r>
              <a:rPr lang="en-US" altLang="ja-JP" dirty="0"/>
              <a:t>  </a:t>
            </a:r>
            <a:r>
              <a:rPr lang="ja-JP" altLang="en-US" dirty="0"/>
              <a:t>　レカット工場で製作し、建築現場に持ち込</a:t>
            </a:r>
            <a:endParaRPr lang="en-US" altLang="ja-JP" dirty="0"/>
          </a:p>
          <a:p>
            <a:r>
              <a:rPr lang="en-US" altLang="ja-JP" dirty="0"/>
              <a:t>    </a:t>
            </a:r>
            <a:r>
              <a:rPr lang="ja-JP" altLang="en-US" dirty="0"/>
              <a:t> み、在来軸組工法で建築・施工します。　</a:t>
            </a:r>
            <a:endParaRPr kumimoji="1" lang="ja-JP" altLang="en-US" dirty="0"/>
          </a:p>
        </p:txBody>
      </p:sp>
      <p:sp>
        <p:nvSpPr>
          <p:cNvPr id="3" name="正方形/長方形 2"/>
          <p:cNvSpPr/>
          <p:nvPr/>
        </p:nvSpPr>
        <p:spPr>
          <a:xfrm>
            <a:off x="469940" y="4437112"/>
            <a:ext cx="3598004" cy="1872208"/>
          </a:xfrm>
          <a:prstGeom prst="rect">
            <a:avLst/>
          </a:prstGeom>
          <a:ln w="317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rIns="144000" bIns="216000" rtlCol="0" anchor="ctr"/>
          <a:lstStyle/>
          <a:p>
            <a:pPr algn="ctr"/>
            <a:endParaRPr lang="ja-JP" altLang="en-US" dirty="0"/>
          </a:p>
          <a:p>
            <a:pPr algn="ctr"/>
            <a:endParaRPr kumimoji="1" lang="ja-JP" altLang="en-US" dirty="0"/>
          </a:p>
          <a:p>
            <a:pPr algn="ctr"/>
            <a:r>
              <a:rPr kumimoji="1" lang="ja-JP" altLang="en-US" dirty="0"/>
              <a:t>◇壁も木材を使用する</a:t>
            </a:r>
            <a:r>
              <a:rPr kumimoji="1" lang="ja-JP" altLang="en-US" dirty="0">
                <a:solidFill>
                  <a:srgbClr val="FF0000"/>
                </a:solidFill>
              </a:rPr>
              <a:t>「列柱パネル</a:t>
            </a:r>
          </a:p>
          <a:p>
            <a:r>
              <a:rPr kumimoji="1" lang="ja-JP" altLang="en-US" dirty="0">
                <a:solidFill>
                  <a:srgbClr val="FF0000"/>
                </a:solidFill>
              </a:rPr>
              <a:t>　  工法」</a:t>
            </a:r>
            <a:r>
              <a:rPr kumimoji="1" lang="ja-JP" altLang="en-US" dirty="0"/>
              <a:t>では</a:t>
            </a:r>
            <a:r>
              <a:rPr lang="ja-JP" altLang="en-US" dirty="0"/>
              <a:t>通常の住宅より重くなり、</a:t>
            </a:r>
          </a:p>
          <a:p>
            <a:r>
              <a:rPr lang="ja-JP" altLang="en-US" dirty="0"/>
              <a:t>　   それを支える基礎工事は頑丈に、</a:t>
            </a:r>
          </a:p>
          <a:p>
            <a:r>
              <a:rPr lang="ja-JP" altLang="en-US" dirty="0"/>
              <a:t>     土台になる木はとくに太い物を使</a:t>
            </a:r>
            <a:endParaRPr lang="en-US" altLang="ja-JP" dirty="0"/>
          </a:p>
          <a:p>
            <a:r>
              <a:rPr lang="en-US" altLang="ja-JP" dirty="0"/>
              <a:t>    </a:t>
            </a:r>
            <a:r>
              <a:rPr lang="ja-JP" altLang="en-US" dirty="0"/>
              <a:t>  います。</a:t>
            </a:r>
          </a:p>
          <a:p>
            <a:pPr algn="ctr"/>
            <a:endParaRPr kumimoji="1" lang="ja-JP" altLang="en-US" dirty="0"/>
          </a:p>
        </p:txBody>
      </p:sp>
      <p:sp>
        <p:nvSpPr>
          <p:cNvPr id="4" name="正方形/長方形 3">
            <a:extLst>
              <a:ext uri="{FF2B5EF4-FFF2-40B4-BE49-F238E27FC236}">
                <a16:creationId xmlns:a16="http://schemas.microsoft.com/office/drawing/2014/main" id="{A6EF94B8-E0F7-43E6-B4F0-90F5F029B1CD}"/>
              </a:ext>
            </a:extLst>
          </p:cNvPr>
          <p:cNvSpPr/>
          <p:nvPr/>
        </p:nvSpPr>
        <p:spPr>
          <a:xfrm>
            <a:off x="4860032" y="116632"/>
            <a:ext cx="195516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 概要２－① ＞</a:t>
            </a:r>
          </a:p>
        </p:txBody>
      </p:sp>
    </p:spTree>
    <p:extLst>
      <p:ext uri="{BB962C8B-B14F-4D97-AF65-F5344CB8AC3E}">
        <p14:creationId xmlns:p14="http://schemas.microsoft.com/office/powerpoint/2010/main" val="1700014408"/>
      </p:ext>
    </p:extLst>
  </p:cSld>
  <p:clrMapOvr>
    <a:masterClrMapping/>
  </p:clrMapOvr>
  <p:transition spd="slow" advClick="0" advTm="10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6494" y="620688"/>
            <a:ext cx="8391011"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6A0D46F2-6C06-46B7-956C-A2C96924D871}"/>
              </a:ext>
            </a:extLst>
          </p:cNvPr>
          <p:cNvSpPr/>
          <p:nvPr/>
        </p:nvSpPr>
        <p:spPr>
          <a:xfrm>
            <a:off x="6300192" y="5805264"/>
            <a:ext cx="1584176" cy="504056"/>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◇和室</a:t>
            </a:r>
          </a:p>
        </p:txBody>
      </p:sp>
    </p:spTree>
    <p:extLst>
      <p:ext uri="{BB962C8B-B14F-4D97-AF65-F5344CB8AC3E}">
        <p14:creationId xmlns:p14="http://schemas.microsoft.com/office/powerpoint/2010/main" val="1702387740"/>
      </p:ext>
    </p:extLst>
  </p:cSld>
  <p:clrMapOvr>
    <a:masterClrMapping/>
  </p:clrMapOvr>
  <p:transition spd="slow" advClick="0" advTm="10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3237" y="620688"/>
            <a:ext cx="811752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8B1659FD-D755-4FB3-87FE-FF9A46C8E076}"/>
              </a:ext>
            </a:extLst>
          </p:cNvPr>
          <p:cNvSpPr/>
          <p:nvPr/>
        </p:nvSpPr>
        <p:spPr>
          <a:xfrm>
            <a:off x="4716016" y="5013176"/>
            <a:ext cx="3528392" cy="1008112"/>
          </a:xfrm>
          <a:prstGeom prst="rect">
            <a:avLst/>
          </a:prstGeom>
          <a:ln w="3175"/>
        </p:spPr>
        <p:style>
          <a:lnRef idx="2">
            <a:schemeClr val="accent6"/>
          </a:lnRef>
          <a:fillRef idx="1">
            <a:schemeClr val="lt1"/>
          </a:fillRef>
          <a:effectRef idx="0">
            <a:schemeClr val="accent6"/>
          </a:effectRef>
          <a:fontRef idx="minor">
            <a:schemeClr val="dk1"/>
          </a:fontRef>
        </p:style>
        <p:txBody>
          <a:bodyPr lIns="144000" rIns="14400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a:t>◇和室</a:t>
            </a:r>
            <a:r>
              <a:rPr lang="ja-JP" altLang="en-US" dirty="0"/>
              <a:t>などはふさわしい</a:t>
            </a:r>
            <a:r>
              <a:rPr lang="ja-JP" altLang="en-US"/>
              <a:t>壁紙や</a:t>
            </a:r>
          </a:p>
          <a:p>
            <a:pPr algn="ctr"/>
            <a:r>
              <a:rPr lang="ja-JP" altLang="en-US"/>
              <a:t>壁材</a:t>
            </a:r>
            <a:r>
              <a:rPr lang="ja-JP" altLang="en-US" dirty="0"/>
              <a:t>（もちろんエコ材です）を使うと雰囲気も違ってきます。</a:t>
            </a:r>
            <a:endParaRPr kumimoji="1" lang="ja-JP" altLang="en-US" dirty="0"/>
          </a:p>
        </p:txBody>
      </p:sp>
    </p:spTree>
    <p:extLst>
      <p:ext uri="{BB962C8B-B14F-4D97-AF65-F5344CB8AC3E}">
        <p14:creationId xmlns:p14="http://schemas.microsoft.com/office/powerpoint/2010/main" val="1441556609"/>
      </p:ext>
    </p:extLst>
  </p:cSld>
  <p:clrMapOvr>
    <a:masterClrMapping/>
  </p:clrMapOvr>
  <p:transition spd="slow" advClick="0" advTm="10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472670"/>
            <a:ext cx="4032448" cy="581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506544"/>
            <a:ext cx="2462782" cy="374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73444704-C44F-4035-96C4-4DDBE620AD90}"/>
              </a:ext>
            </a:extLst>
          </p:cNvPr>
          <p:cNvSpPr/>
          <p:nvPr/>
        </p:nvSpPr>
        <p:spPr>
          <a:xfrm>
            <a:off x="5292080" y="5157192"/>
            <a:ext cx="2664296" cy="1008112"/>
          </a:xfrm>
          <a:prstGeom prst="rect">
            <a:avLst/>
          </a:prstGeom>
          <a:ln w="3175"/>
        </p:spPr>
        <p:style>
          <a:lnRef idx="2">
            <a:schemeClr val="accent6"/>
          </a:lnRef>
          <a:fillRef idx="1">
            <a:schemeClr val="lt1"/>
          </a:fillRef>
          <a:effectRef idx="0">
            <a:schemeClr val="accent6"/>
          </a:effectRef>
          <a:fontRef idx="minor">
            <a:schemeClr val="dk1"/>
          </a:fontRef>
        </p:style>
        <p:txBody>
          <a:bodyPr lIns="216000" rIns="216000" rtlCol="0" anchor="ctr"/>
          <a:lstStyle/>
          <a:p>
            <a:r>
              <a:rPr lang="ja-JP" altLang="en-US"/>
              <a:t>◇木造り</a:t>
            </a:r>
            <a:r>
              <a:rPr lang="ja-JP" altLang="en-US" dirty="0"/>
              <a:t>ですから</a:t>
            </a:r>
            <a:r>
              <a:rPr kumimoji="1" lang="ja-JP" altLang="en-US" dirty="0"/>
              <a:t>天窓も自在に</a:t>
            </a:r>
            <a:r>
              <a:rPr lang="ja-JP" altLang="en-US" dirty="0"/>
              <a:t>付けられますので、</a:t>
            </a:r>
            <a:r>
              <a:rPr kumimoji="1" lang="ja-JP" altLang="en-US"/>
              <a:t>明るい階段に。</a:t>
            </a:r>
            <a:endParaRPr kumimoji="1" lang="ja-JP" altLang="en-US" dirty="0"/>
          </a:p>
        </p:txBody>
      </p:sp>
    </p:spTree>
    <p:extLst>
      <p:ext uri="{BB962C8B-B14F-4D97-AF65-F5344CB8AC3E}">
        <p14:creationId xmlns:p14="http://schemas.microsoft.com/office/powerpoint/2010/main" val="4258632962"/>
      </p:ext>
    </p:extLst>
  </p:cSld>
  <p:clrMapOvr>
    <a:masterClrMapping/>
  </p:clrMapOvr>
  <p:transition spd="slow" advClick="0" advTm="10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9791" y="846774"/>
            <a:ext cx="3744417" cy="550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2E81D50F-7FE6-4C9A-8898-43697B99AF95}"/>
              </a:ext>
            </a:extLst>
          </p:cNvPr>
          <p:cNvSpPr/>
          <p:nvPr/>
        </p:nvSpPr>
        <p:spPr>
          <a:xfrm>
            <a:off x="3275856" y="6354127"/>
            <a:ext cx="23042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◇トイレの壁も現しに。</a:t>
            </a:r>
          </a:p>
        </p:txBody>
      </p:sp>
    </p:spTree>
    <p:extLst>
      <p:ext uri="{BB962C8B-B14F-4D97-AF65-F5344CB8AC3E}">
        <p14:creationId xmlns:p14="http://schemas.microsoft.com/office/powerpoint/2010/main" val="3829032836"/>
      </p:ext>
    </p:extLst>
  </p:cSld>
  <p:clrMapOvr>
    <a:masterClrMapping/>
  </p:clrMapOvr>
  <p:transition spd="slow" advClick="0" advTm="10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descr="「木造住宅の事例　風呂場の写真」の画像検索結果">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9552" y="248072"/>
            <a:ext cx="7942356" cy="624433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4C9F19D-C3B6-4ADE-B97F-4B37F91CB619}"/>
              </a:ext>
            </a:extLst>
          </p:cNvPr>
          <p:cNvSpPr/>
          <p:nvPr/>
        </p:nvSpPr>
        <p:spPr>
          <a:xfrm>
            <a:off x="827584" y="476672"/>
            <a:ext cx="2541756" cy="1008112"/>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r>
              <a:rPr kumimoji="1" lang="ja-JP" altLang="en-US">
                <a:ln w="0"/>
                <a:solidFill>
                  <a:schemeClr val="tx1"/>
                </a:solidFill>
                <a:effectLst>
                  <a:outerShdw blurRad="38100" dist="19050" dir="2700000" algn="tl" rotWithShape="0">
                    <a:schemeClr val="dk1">
                      <a:alpha val="40000"/>
                    </a:schemeClr>
                  </a:outerShdw>
                </a:effectLst>
              </a:rPr>
              <a:t>◇お風呂場は</a:t>
            </a:r>
            <a:r>
              <a:rPr kumimoji="1" lang="ja-JP" altLang="en-US" dirty="0">
                <a:ln w="0"/>
                <a:solidFill>
                  <a:schemeClr val="tx1"/>
                </a:solidFill>
                <a:effectLst>
                  <a:outerShdw blurRad="38100" dist="19050" dir="2700000" algn="tl" rotWithShape="0">
                    <a:schemeClr val="dk1">
                      <a:alpha val="40000"/>
                    </a:schemeClr>
                  </a:outerShdw>
                </a:effectLst>
              </a:rPr>
              <a:t>ユ</a:t>
            </a:r>
            <a:r>
              <a:rPr lang="ja-JP" altLang="en-US">
                <a:ln w="0"/>
                <a:solidFill>
                  <a:schemeClr val="tx1"/>
                </a:solidFill>
                <a:effectLst>
                  <a:outerShdw blurRad="38100" dist="19050" dir="2700000" algn="tl" rotWithShape="0">
                    <a:schemeClr val="dk1">
                      <a:alpha val="40000"/>
                    </a:schemeClr>
                  </a:outerShdw>
                </a:effectLst>
              </a:rPr>
              <a:t>ニットバス</a:t>
            </a:r>
            <a:r>
              <a:rPr lang="ja-JP" altLang="en-US" dirty="0">
                <a:ln w="0"/>
                <a:solidFill>
                  <a:schemeClr val="tx1"/>
                </a:solidFill>
                <a:effectLst>
                  <a:outerShdw blurRad="38100" dist="19050" dir="2700000" algn="tl" rotWithShape="0">
                    <a:schemeClr val="dk1">
                      <a:alpha val="40000"/>
                    </a:schemeClr>
                  </a:outerShdw>
                </a:effectLst>
              </a:rPr>
              <a:t>だけで</a:t>
            </a:r>
            <a:r>
              <a:rPr lang="ja-JP" altLang="en-US">
                <a:ln w="0"/>
                <a:solidFill>
                  <a:schemeClr val="tx1"/>
                </a:solidFill>
                <a:effectLst>
                  <a:outerShdw blurRad="38100" dist="19050" dir="2700000" algn="tl" rotWithShape="0">
                    <a:schemeClr val="dk1">
                      <a:alpha val="40000"/>
                    </a:schemeClr>
                  </a:outerShdw>
                </a:effectLst>
              </a:rPr>
              <a:t>なく木造りにも</a:t>
            </a:r>
            <a:r>
              <a:rPr lang="ja-JP" altLang="en-US" dirty="0">
                <a:ln w="0"/>
                <a:solidFill>
                  <a:schemeClr val="tx1"/>
                </a:solidFill>
                <a:effectLst>
                  <a:outerShdw blurRad="38100" dist="19050" dir="2700000" algn="tl" rotWithShape="0">
                    <a:schemeClr val="dk1">
                      <a:alpha val="40000"/>
                    </a:schemeClr>
                  </a:outerShdw>
                </a:effectLst>
              </a:rPr>
              <a:t>できます。</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29537362"/>
      </p:ext>
    </p:extLst>
  </p:cSld>
  <p:clrMapOvr>
    <a:masterClrMapping/>
  </p:clrMapOvr>
  <p:transition spd="slow" advClick="0" advTm="10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descr="ã40åª132ã¡ éåããã®ç»åæ¤ç´¢çµæ"/>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860128"/>
            <a:ext cx="3384376" cy="5137743"/>
          </a:xfrm>
          <a:prstGeom prst="rect">
            <a:avLst/>
          </a:prstGeom>
          <a:noFill/>
          <a:ln>
            <a:noFill/>
          </a:ln>
        </p:spPr>
      </p:pic>
      <p:sp>
        <p:nvSpPr>
          <p:cNvPr id="6" name="正方形/長方形 5"/>
          <p:cNvSpPr/>
          <p:nvPr/>
        </p:nvSpPr>
        <p:spPr>
          <a:xfrm>
            <a:off x="2483768" y="221772"/>
            <a:ext cx="2520280" cy="953073"/>
          </a:xfrm>
          <a:prstGeom prst="rect">
            <a:avLst/>
          </a:prstGeom>
          <a:ln w="127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800" dirty="0">
                <a:latin typeface="HGP明朝E" panose="02020900000000000000" pitchFamily="18" charset="-128"/>
                <a:ea typeface="HGP明朝E" panose="02020900000000000000" pitchFamily="18" charset="-128"/>
              </a:rPr>
              <a:t>竣工</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326" y="1488638"/>
            <a:ext cx="4878777" cy="456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7664" y="1928715"/>
            <a:ext cx="12001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a:extLst>
              <a:ext uri="{FF2B5EF4-FFF2-40B4-BE49-F238E27FC236}">
                <a16:creationId xmlns:a16="http://schemas.microsoft.com/office/drawing/2014/main" id="{7A852515-826D-4AE9-8B6A-C09118B93AA4}"/>
              </a:ext>
            </a:extLst>
          </p:cNvPr>
          <p:cNvSpPr/>
          <p:nvPr/>
        </p:nvSpPr>
        <p:spPr>
          <a:xfrm>
            <a:off x="827584" y="6132859"/>
            <a:ext cx="4608512" cy="6369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a:t>外壁材は色・材質さまざまありますので、</a:t>
            </a:r>
            <a:endParaRPr kumimoji="1" lang="en-US" altLang="ja-JP"/>
          </a:p>
          <a:p>
            <a:pPr algn="ctr"/>
            <a:r>
              <a:rPr lang="ja-JP" altLang="en-US"/>
              <a:t>お好みの外観が造れます。</a:t>
            </a:r>
            <a:endParaRPr kumimoji="1" lang="ja-JP" altLang="en-US"/>
          </a:p>
        </p:txBody>
      </p:sp>
      <p:sp>
        <p:nvSpPr>
          <p:cNvPr id="8" name="正方形/長方形 7">
            <a:extLst>
              <a:ext uri="{FF2B5EF4-FFF2-40B4-BE49-F238E27FC236}">
                <a16:creationId xmlns:a16="http://schemas.microsoft.com/office/drawing/2014/main" id="{91E8710C-E27B-442A-A60D-374A0A0F4698}"/>
              </a:ext>
            </a:extLst>
          </p:cNvPr>
          <p:cNvSpPr/>
          <p:nvPr/>
        </p:nvSpPr>
        <p:spPr>
          <a:xfrm>
            <a:off x="5596062" y="6021288"/>
            <a:ext cx="3296420" cy="681104"/>
          </a:xfrm>
          <a:prstGeom prst="rect">
            <a:avLst/>
          </a:prstGeom>
          <a:ln w="3175">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108000" tIns="72000" rIns="108000" bIns="72000" rtlCol="0" anchor="ctr" anchorCtr="0"/>
          <a:lstStyle/>
          <a:p>
            <a:r>
              <a:rPr lang="en-US" altLang="ja-JP" sz="1200">
                <a:latin typeface="HGSｺﾞｼｯｸM" panose="020B0600000000000000" pitchFamily="50" charset="-128"/>
                <a:ea typeface="HGSｺﾞｼｯｸM" panose="020B0600000000000000" pitchFamily="50" charset="-128"/>
              </a:rPr>
              <a:t>※</a:t>
            </a:r>
            <a:r>
              <a:rPr lang="ja-JP" altLang="en-US" sz="1200">
                <a:latin typeface="HGSｺﾞｼｯｸM" panose="020B0600000000000000" pitchFamily="50" charset="-128"/>
                <a:ea typeface="HGSｺﾞｼｯｸM" panose="020B0600000000000000" pitchFamily="50" charset="-128"/>
              </a:rPr>
              <a:t>写真の一部は熊本「森林の家」（中空列柱 </a:t>
            </a:r>
            <a:endParaRPr lang="en-US" altLang="ja-JP" sz="1200">
              <a:latin typeface="HGSｺﾞｼｯｸM" panose="020B0600000000000000" pitchFamily="50" charset="-128"/>
              <a:ea typeface="HGSｺﾞｼｯｸM" panose="020B0600000000000000" pitchFamily="50" charset="-128"/>
            </a:endParaRPr>
          </a:p>
          <a:p>
            <a:r>
              <a:rPr lang="en-US" altLang="ja-JP" sz="1200">
                <a:latin typeface="HGSｺﾞｼｯｸM" panose="020B0600000000000000" pitchFamily="50" charset="-128"/>
                <a:ea typeface="HGSｺﾞｼｯｸM" panose="020B0600000000000000" pitchFamily="50" charset="-128"/>
              </a:rPr>
              <a:t>   </a:t>
            </a:r>
            <a:r>
              <a:rPr lang="ja-JP" altLang="en-US" sz="1200">
                <a:latin typeface="HGSｺﾞｼｯｸM" panose="020B0600000000000000" pitchFamily="50" charset="-128"/>
                <a:ea typeface="HGSｺﾞｼｯｸM" panose="020B0600000000000000" pitchFamily="50" charset="-128"/>
              </a:rPr>
              <a:t>壁面体）のリーフレット（平成</a:t>
            </a:r>
            <a:r>
              <a:rPr lang="en-US" altLang="ja-JP" sz="1200">
                <a:latin typeface="HGSｺﾞｼｯｸM" panose="020B0600000000000000" pitchFamily="50" charset="-128"/>
                <a:ea typeface="HGSｺﾞｼｯｸM" panose="020B0600000000000000" pitchFamily="50" charset="-128"/>
              </a:rPr>
              <a:t>13</a:t>
            </a:r>
            <a:r>
              <a:rPr lang="ja-JP" altLang="en-US" sz="1200">
                <a:latin typeface="HGSｺﾞｼｯｸM" panose="020B0600000000000000" pitchFamily="50" charset="-128"/>
                <a:ea typeface="HGSｺﾞｼｯｸM" panose="020B0600000000000000" pitchFamily="50" charset="-128"/>
              </a:rPr>
              <a:t>年作成）</a:t>
            </a:r>
            <a:endParaRPr lang="en-US" altLang="ja-JP" sz="1200">
              <a:latin typeface="HGSｺﾞｼｯｸM" panose="020B0600000000000000" pitchFamily="50" charset="-128"/>
              <a:ea typeface="HGSｺﾞｼｯｸM" panose="020B0600000000000000" pitchFamily="50" charset="-128"/>
            </a:endParaRPr>
          </a:p>
          <a:p>
            <a:r>
              <a:rPr lang="en-US" altLang="ja-JP" sz="1200">
                <a:latin typeface="HGSｺﾞｼｯｸM" panose="020B0600000000000000" pitchFamily="50" charset="-128"/>
                <a:ea typeface="HGSｺﾞｼｯｸM" panose="020B0600000000000000" pitchFamily="50" charset="-128"/>
              </a:rPr>
              <a:t>   </a:t>
            </a:r>
            <a:r>
              <a:rPr lang="ja-JP" altLang="en-US" sz="1200">
                <a:latin typeface="HGSｺﾞｼｯｸM" panose="020B0600000000000000" pitchFamily="50" charset="-128"/>
                <a:ea typeface="HGSｺﾞｼｯｸM" panose="020B0600000000000000" pitchFamily="50" charset="-128"/>
              </a:rPr>
              <a:t>などから引用させていただきました。</a:t>
            </a:r>
            <a:endParaRPr lang="ja-JP" altLang="en-US" sz="12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11664458"/>
      </p:ext>
    </p:extLst>
  </p:cSld>
  <p:clrMapOvr>
    <a:masterClrMapping/>
  </p:clrMapOvr>
  <p:transition spd="slow" advClick="0"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620688"/>
            <a:ext cx="8640960" cy="6048672"/>
          </a:xfrm>
        </p:spPr>
        <p:txBody>
          <a:bodyPr lIns="108000">
            <a:normAutofit fontScale="90000"/>
          </a:bodyPr>
          <a:lstStyle/>
          <a:p>
            <a:pPr>
              <a:lnSpc>
                <a:spcPts val="3000"/>
              </a:lnSpc>
            </a:pPr>
            <a:r>
              <a:rPr kumimoji="1" lang="ja-JP" altLang="en-US" sz="4400" b="1" dirty="0">
                <a:latin typeface="HGP明朝B" panose="02020800000000000000" pitchFamily="18" charset="-128"/>
                <a:ea typeface="HGP明朝B" panose="02020800000000000000" pitchFamily="18" charset="-128"/>
              </a:rPr>
              <a:t> 列柱パネル工法の住宅の特徴</a:t>
            </a:r>
            <a:br>
              <a:rPr lang="ja-JP" altLang="en-US" dirty="0"/>
            </a:br>
            <a:br>
              <a:rPr lang="en-US" altLang="ja-JP" dirty="0"/>
            </a:br>
            <a:r>
              <a:rPr lang="ja-JP" altLang="en-US" sz="3100" dirty="0"/>
              <a:t>❑ ふんだんに木を使って、壁は木材を露出</a:t>
            </a:r>
            <a:br>
              <a:rPr lang="en-US" altLang="ja-JP" sz="3100" dirty="0"/>
            </a:br>
            <a:r>
              <a:rPr lang="en-US" altLang="ja-JP" sz="3100" dirty="0"/>
              <a:t>    </a:t>
            </a:r>
            <a:r>
              <a:rPr lang="ja-JP" altLang="en-US" sz="3100" dirty="0"/>
              <a:t>させた</a:t>
            </a:r>
            <a:r>
              <a:rPr lang="ja-JP" altLang="en-US" sz="3100" dirty="0">
                <a:solidFill>
                  <a:srgbClr val="FF0000"/>
                </a:solidFill>
              </a:rPr>
              <a:t>「現わし」</a:t>
            </a:r>
            <a:r>
              <a:rPr lang="ja-JP" altLang="en-US" sz="3100" dirty="0"/>
              <a:t>仕上げの自然の中の</a:t>
            </a:r>
            <a:br>
              <a:rPr lang="ja-JP" altLang="en-US" sz="3100" dirty="0"/>
            </a:br>
            <a:r>
              <a:rPr lang="ja-JP" altLang="en-US" sz="3100" dirty="0"/>
              <a:t>　 開放感がある本格木造住宅です。</a:t>
            </a:r>
            <a:br>
              <a:rPr lang="ja-JP" altLang="en-US" sz="3100" dirty="0"/>
            </a:br>
            <a:br>
              <a:rPr lang="en-US" altLang="ja-JP" sz="3100" dirty="0"/>
            </a:br>
            <a:r>
              <a:rPr lang="ja-JP" altLang="en-US" sz="3100" dirty="0"/>
              <a:t>❑ 調湿性・断熱性・吸しゃ音性に優れて、</a:t>
            </a:r>
            <a:br>
              <a:rPr lang="ja-JP" altLang="en-US" sz="3100" dirty="0"/>
            </a:br>
            <a:r>
              <a:rPr lang="ja-JP" altLang="en-US" sz="3100" dirty="0"/>
              <a:t>　 </a:t>
            </a:r>
            <a:r>
              <a:rPr lang="ja-JP" altLang="en-US" sz="3100" dirty="0">
                <a:solidFill>
                  <a:srgbClr val="FF0000"/>
                </a:solidFill>
              </a:rPr>
              <a:t>亜熱帯気候に適した</a:t>
            </a:r>
            <a:r>
              <a:rPr lang="ja-JP" altLang="en-US" sz="3100" dirty="0"/>
              <a:t>住まいです。</a:t>
            </a:r>
            <a:br>
              <a:rPr lang="ja-JP" altLang="en-US" sz="3100" dirty="0"/>
            </a:br>
            <a:br>
              <a:rPr lang="en-US" altLang="ja-JP" sz="3100" dirty="0"/>
            </a:br>
            <a:r>
              <a:rPr lang="ja-JP" altLang="en-US" sz="3100" dirty="0"/>
              <a:t>❑ 耐震性・耐強風・シロアリ対策を講じ、</a:t>
            </a:r>
            <a:br>
              <a:rPr lang="en-US" altLang="ja-JP" sz="3100" dirty="0"/>
            </a:br>
            <a:r>
              <a:rPr lang="ja-JP" altLang="en-US" sz="3100" dirty="0"/>
              <a:t>　 </a:t>
            </a:r>
            <a:r>
              <a:rPr lang="ja-JP" altLang="en-US" sz="3100" dirty="0">
                <a:solidFill>
                  <a:srgbClr val="FF0000"/>
                </a:solidFill>
              </a:rPr>
              <a:t>永く安心して暮らせる</a:t>
            </a:r>
            <a:r>
              <a:rPr lang="ja-JP" altLang="en-US" sz="3100" dirty="0"/>
              <a:t>住まいです。</a:t>
            </a:r>
            <a:br>
              <a:rPr lang="ja-JP" altLang="en-US" sz="3100" dirty="0"/>
            </a:br>
            <a:br>
              <a:rPr lang="ja-JP" altLang="en-US" sz="3100" dirty="0"/>
            </a:br>
            <a:r>
              <a:rPr lang="ja-JP" altLang="en-US" sz="3100" dirty="0"/>
              <a:t>❑ 事前に列柱パネル・土台・柱等を製作し</a:t>
            </a:r>
            <a:br>
              <a:rPr lang="ja-JP" altLang="en-US" sz="3100" dirty="0"/>
            </a:br>
            <a:r>
              <a:rPr lang="ja-JP" altLang="en-US" sz="3100" dirty="0"/>
              <a:t>　 建築現場に持ち込み、コストも安く建築、</a:t>
            </a:r>
            <a:br>
              <a:rPr lang="en-US" altLang="ja-JP" sz="3100" dirty="0"/>
            </a:br>
            <a:r>
              <a:rPr lang="ja-JP" altLang="en-US" sz="3100" dirty="0"/>
              <a:t>　 </a:t>
            </a:r>
            <a:r>
              <a:rPr lang="ja-JP" altLang="en-US" sz="3100" dirty="0">
                <a:solidFill>
                  <a:srgbClr val="FF0000"/>
                </a:solidFill>
              </a:rPr>
              <a:t>離島への移出・海外輸出も可能</a:t>
            </a:r>
            <a:r>
              <a:rPr lang="ja-JP" altLang="en-US" sz="3100" dirty="0"/>
              <a:t>となります。</a:t>
            </a:r>
            <a:br>
              <a:rPr lang="ja-JP" altLang="en-US" sz="3100" dirty="0"/>
            </a:br>
            <a:br>
              <a:rPr lang="ja-JP" altLang="en-US" sz="3100" dirty="0"/>
            </a:br>
            <a:br>
              <a:rPr lang="ja-JP" altLang="en-US" sz="3600" dirty="0"/>
            </a:br>
            <a:endParaRPr kumimoji="1" lang="ja-JP" altLang="en-US" sz="3600" dirty="0"/>
          </a:p>
        </p:txBody>
      </p:sp>
    </p:spTree>
    <p:extLst>
      <p:ext uri="{BB962C8B-B14F-4D97-AF65-F5344CB8AC3E}">
        <p14:creationId xmlns:p14="http://schemas.microsoft.com/office/powerpoint/2010/main" val="652722572"/>
      </p:ext>
    </p:extLst>
  </p:cSld>
  <p:clrMapOvr>
    <a:masterClrMapping/>
  </p:clrMapOvr>
  <p:transition spd="slow" advClick="0" advTm="10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1916832"/>
            <a:ext cx="4732501" cy="461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43" y="332656"/>
            <a:ext cx="2497537" cy="345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283968" y="669470"/>
            <a:ext cx="3960440" cy="792088"/>
          </a:xfrm>
          <a:prstGeom prst="rect">
            <a:avLst/>
          </a:prstGeom>
          <a:ln w="317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 列柱パネルを</a:t>
            </a:r>
            <a:r>
              <a:rPr kumimoji="1" lang="ja-JP" altLang="en-US" dirty="0"/>
              <a:t>柱と柱の</a:t>
            </a:r>
            <a:r>
              <a:rPr kumimoji="1" lang="ja-JP" altLang="en-US"/>
              <a:t>間に</a:t>
            </a:r>
          </a:p>
          <a:p>
            <a:r>
              <a:rPr kumimoji="1" lang="ja-JP" altLang="en-US"/>
              <a:t>               </a:t>
            </a:r>
            <a:r>
              <a:rPr kumimoji="1" lang="ja-JP" altLang="en-US" dirty="0"/>
              <a:t>組み込んでいきます。</a:t>
            </a:r>
          </a:p>
        </p:txBody>
      </p:sp>
      <p:sp>
        <p:nvSpPr>
          <p:cNvPr id="3" name="正方形/長方形 2"/>
          <p:cNvSpPr/>
          <p:nvPr/>
        </p:nvSpPr>
        <p:spPr>
          <a:xfrm>
            <a:off x="346271" y="4320885"/>
            <a:ext cx="2497537" cy="1679908"/>
          </a:xfrm>
          <a:prstGeom prst="rect">
            <a:avLst/>
          </a:prstGeom>
          <a:ln w="317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lIns="72000" rIns="144000" rtlCol="0" anchor="ctr"/>
          <a:lstStyle/>
          <a:p>
            <a:pPr algn="ctr"/>
            <a:r>
              <a:rPr kumimoji="1" lang="ja-JP" altLang="en-US"/>
              <a:t>◇ </a:t>
            </a:r>
            <a:r>
              <a:rPr lang="ja-JP" altLang="en-US"/>
              <a:t>列柱</a:t>
            </a:r>
            <a:r>
              <a:rPr lang="ja-JP" altLang="en-US" dirty="0"/>
              <a:t>パネル</a:t>
            </a:r>
            <a:r>
              <a:rPr kumimoji="1" lang="ja-JP" altLang="en-US"/>
              <a:t>の組み</a:t>
            </a:r>
            <a:endParaRPr lang="en-US" altLang="ja-JP"/>
          </a:p>
          <a:p>
            <a:pPr algn="ctr"/>
            <a:r>
              <a:rPr kumimoji="1" lang="en-US" altLang="ja-JP"/>
              <a:t>      </a:t>
            </a:r>
            <a:r>
              <a:rPr lang="ja-JP" altLang="en-US"/>
              <a:t> </a:t>
            </a:r>
            <a:r>
              <a:rPr kumimoji="1" lang="ja-JP" altLang="en-US"/>
              <a:t>込みから棟上げま</a:t>
            </a:r>
            <a:r>
              <a:rPr lang="ja-JP" altLang="en-US"/>
              <a:t>で</a:t>
            </a:r>
            <a:r>
              <a:rPr kumimoji="1" lang="ja-JP" altLang="en-US"/>
              <a:t>短期間</a:t>
            </a:r>
            <a:r>
              <a:rPr kumimoji="1" lang="ja-JP" altLang="en-US" dirty="0"/>
              <a:t>で終了。</a:t>
            </a:r>
          </a:p>
        </p:txBody>
      </p:sp>
      <p:sp>
        <p:nvSpPr>
          <p:cNvPr id="7" name="正方形/長方形 6">
            <a:extLst>
              <a:ext uri="{FF2B5EF4-FFF2-40B4-BE49-F238E27FC236}">
                <a16:creationId xmlns:a16="http://schemas.microsoft.com/office/drawing/2014/main" id="{07A634B1-80FD-463E-A41C-9133F68EA1DA}"/>
              </a:ext>
            </a:extLst>
          </p:cNvPr>
          <p:cNvSpPr/>
          <p:nvPr/>
        </p:nvSpPr>
        <p:spPr>
          <a:xfrm>
            <a:off x="4932040" y="214196"/>
            <a:ext cx="195516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 概要２－</a:t>
            </a:r>
            <a:r>
              <a:rPr lang="ja-JP" altLang="en-US"/>
              <a:t>②</a:t>
            </a:r>
            <a:r>
              <a:rPr kumimoji="1" lang="ja-JP" altLang="en-US"/>
              <a:t>＞</a:t>
            </a:r>
          </a:p>
        </p:txBody>
      </p:sp>
    </p:spTree>
    <p:extLst>
      <p:ext uri="{BB962C8B-B14F-4D97-AF65-F5344CB8AC3E}">
        <p14:creationId xmlns:p14="http://schemas.microsoft.com/office/powerpoint/2010/main" val="977186406"/>
      </p:ext>
    </p:extLst>
  </p:cSld>
  <p:clrMapOvr>
    <a:masterClrMapping/>
  </p:clrMapOvr>
  <p:transition spd="slow" advClick="0" advTm="10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descr="C:\Users\user\Documents\「沖縄の家」研究会\「沖縄の家」具体化の関連資料\基礎工事／参考例の写真.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611560" y="260648"/>
            <a:ext cx="7920880" cy="6120680"/>
          </a:xfrm>
          <a:prstGeom prst="rect">
            <a:avLst/>
          </a:prstGeom>
          <a:noFill/>
          <a:ln>
            <a:noFill/>
          </a:ln>
        </p:spPr>
      </p:pic>
      <p:sp>
        <p:nvSpPr>
          <p:cNvPr id="3" name="正方形/長方形 2">
            <a:extLst>
              <a:ext uri="{FF2B5EF4-FFF2-40B4-BE49-F238E27FC236}">
                <a16:creationId xmlns:a16="http://schemas.microsoft.com/office/drawing/2014/main" id="{0EEDF916-C550-4781-9112-3B08DABAB71A}"/>
              </a:ext>
            </a:extLst>
          </p:cNvPr>
          <p:cNvSpPr/>
          <p:nvPr/>
        </p:nvSpPr>
        <p:spPr>
          <a:xfrm>
            <a:off x="4716016" y="4941168"/>
            <a:ext cx="3528392" cy="1152128"/>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324000" tIns="180000" rIns="324000" rtlCol="0" anchor="t" anchorCtr="0"/>
          <a:lstStyle/>
          <a:p>
            <a:r>
              <a:rPr lang="ja-JP" altLang="en-US" dirty="0"/>
              <a:t>◇ </a:t>
            </a:r>
            <a:r>
              <a:rPr kumimoji="1" lang="ja-JP" altLang="en-US" dirty="0"/>
              <a:t>シロアリが下から入ってこないようしっかりと対策して、</a:t>
            </a:r>
            <a:r>
              <a:rPr kumimoji="1" lang="ja-JP" altLang="en-US"/>
              <a:t>がっちりした基礎工事を行います。</a:t>
            </a:r>
            <a:endParaRPr kumimoji="1" lang="ja-JP" altLang="en-US" dirty="0"/>
          </a:p>
        </p:txBody>
      </p:sp>
      <p:sp>
        <p:nvSpPr>
          <p:cNvPr id="4" name="正方形/長方形 3">
            <a:extLst>
              <a:ext uri="{FF2B5EF4-FFF2-40B4-BE49-F238E27FC236}">
                <a16:creationId xmlns:a16="http://schemas.microsoft.com/office/drawing/2014/main" id="{8504581D-5D1D-4891-A1CC-652EC3C3575A}"/>
              </a:ext>
            </a:extLst>
          </p:cNvPr>
          <p:cNvSpPr/>
          <p:nvPr/>
        </p:nvSpPr>
        <p:spPr>
          <a:xfrm>
            <a:off x="2915816" y="6431024"/>
            <a:ext cx="2376264" cy="332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a:t>【</a:t>
            </a:r>
            <a:r>
              <a:rPr kumimoji="1" lang="ja-JP" altLang="en-US"/>
              <a:t>建築工程</a:t>
            </a:r>
            <a:r>
              <a:rPr kumimoji="1" lang="en-US" altLang="ja-JP"/>
              <a:t>】</a:t>
            </a:r>
            <a:endParaRPr kumimoji="1" lang="ja-JP" altLang="en-US"/>
          </a:p>
        </p:txBody>
      </p:sp>
    </p:spTree>
    <p:extLst>
      <p:ext uri="{BB962C8B-B14F-4D97-AF65-F5344CB8AC3E}">
        <p14:creationId xmlns:p14="http://schemas.microsoft.com/office/powerpoint/2010/main" val="2860397949"/>
      </p:ext>
    </p:extLst>
  </p:cSld>
  <p:clrMapOvr>
    <a:masterClrMapping/>
  </p:clrMapOvr>
  <p:transition spd="slow" advClick="0" advTm="10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96913"/>
            <a:ext cx="8613671"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23528" y="5373216"/>
            <a:ext cx="360040" cy="1100361"/>
          </a:xfrm>
          <a:prstGeom prst="rect">
            <a:avLst/>
          </a:prstGeom>
          <a:ln w="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2859C2B-8770-41E7-AC4E-8CCD11FFC3BE}"/>
              </a:ext>
            </a:extLst>
          </p:cNvPr>
          <p:cNvSpPr/>
          <p:nvPr/>
        </p:nvSpPr>
        <p:spPr>
          <a:xfrm>
            <a:off x="5436096" y="5157192"/>
            <a:ext cx="3384376" cy="936104"/>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algn="ctr"/>
            <a:r>
              <a:rPr lang="ja-JP" altLang="en-US"/>
              <a:t>◇事前に製材プレカットした「列柱パネル」などの木材を建築現場に運び込みます。</a:t>
            </a:r>
          </a:p>
        </p:txBody>
      </p:sp>
    </p:spTree>
    <p:extLst>
      <p:ext uri="{BB962C8B-B14F-4D97-AF65-F5344CB8AC3E}">
        <p14:creationId xmlns:p14="http://schemas.microsoft.com/office/powerpoint/2010/main" val="3483686287"/>
      </p:ext>
    </p:extLst>
  </p:cSld>
  <p:clrMapOvr>
    <a:masterClrMapping/>
  </p:clrMapOvr>
  <p:transition spd="slow" advClick="0" advTm="10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71429"/>
            <a:ext cx="8640960" cy="600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77A51CAA-F686-4538-B730-073DFFD92566}"/>
              </a:ext>
            </a:extLst>
          </p:cNvPr>
          <p:cNvSpPr/>
          <p:nvPr/>
        </p:nvSpPr>
        <p:spPr>
          <a:xfrm>
            <a:off x="5292080" y="5445224"/>
            <a:ext cx="3024336" cy="72008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◇建築現場に持ち込まれた列柱パネル。</a:t>
            </a:r>
          </a:p>
        </p:txBody>
      </p:sp>
    </p:spTree>
    <p:extLst>
      <p:ext uri="{BB962C8B-B14F-4D97-AF65-F5344CB8AC3E}">
        <p14:creationId xmlns:p14="http://schemas.microsoft.com/office/powerpoint/2010/main" val="1346688549"/>
      </p:ext>
    </p:extLst>
  </p:cSld>
  <p:clrMapOvr>
    <a:masterClrMapping/>
  </p:clrMapOvr>
  <p:transition spd="slow" advClick="0" advTm="1000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283" y="387891"/>
            <a:ext cx="8803434" cy="606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FA604BB8-CF85-4EA2-94CD-0C35E8B04A9B}"/>
              </a:ext>
            </a:extLst>
          </p:cNvPr>
          <p:cNvSpPr/>
          <p:nvPr/>
        </p:nvSpPr>
        <p:spPr>
          <a:xfrm>
            <a:off x="5796136" y="5229200"/>
            <a:ext cx="3024336" cy="108012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◇土台、柱、梁・桁、列柱壁、屋根材などの木材を建築現場で保管。</a:t>
            </a:r>
          </a:p>
        </p:txBody>
      </p:sp>
    </p:spTree>
    <p:extLst>
      <p:ext uri="{BB962C8B-B14F-4D97-AF65-F5344CB8AC3E}">
        <p14:creationId xmlns:p14="http://schemas.microsoft.com/office/powerpoint/2010/main" val="3512463834"/>
      </p:ext>
    </p:extLst>
  </p:cSld>
  <p:clrMapOvr>
    <a:masterClrMapping/>
  </p:clrMapOvr>
  <p:transition spd="slow" advClick="0" advTm="10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04664"/>
            <a:ext cx="8483674" cy="608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a:extLst>
              <a:ext uri="{FF2B5EF4-FFF2-40B4-BE49-F238E27FC236}">
                <a16:creationId xmlns:a16="http://schemas.microsoft.com/office/drawing/2014/main" id="{BE6A56F6-959C-4F15-94E5-A4ED21FE920E}"/>
              </a:ext>
            </a:extLst>
          </p:cNvPr>
          <p:cNvSpPr/>
          <p:nvPr/>
        </p:nvSpPr>
        <p:spPr>
          <a:xfrm>
            <a:off x="6516216" y="5445224"/>
            <a:ext cx="2088232" cy="725238"/>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◇土台を造り、柱を立てていきます。</a:t>
            </a:r>
          </a:p>
        </p:txBody>
      </p:sp>
    </p:spTree>
    <p:extLst>
      <p:ext uri="{BB962C8B-B14F-4D97-AF65-F5344CB8AC3E}">
        <p14:creationId xmlns:p14="http://schemas.microsoft.com/office/powerpoint/2010/main" val="4057770803"/>
      </p:ext>
    </p:extLst>
  </p:cSld>
  <p:clrMapOvr>
    <a:masterClrMapping/>
  </p:clrMapOvr>
  <p:transition spd="slow" advClick="0" advTm="10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916" y="332656"/>
            <a:ext cx="876216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a:extLst>
              <a:ext uri="{FF2B5EF4-FFF2-40B4-BE49-F238E27FC236}">
                <a16:creationId xmlns:a16="http://schemas.microsoft.com/office/drawing/2014/main" id="{D1C45BFA-0A43-4CA6-B99C-383CB2C66E7C}"/>
              </a:ext>
            </a:extLst>
          </p:cNvPr>
          <p:cNvSpPr/>
          <p:nvPr/>
        </p:nvSpPr>
        <p:spPr>
          <a:xfrm>
            <a:off x="323528" y="5229200"/>
            <a:ext cx="3816424" cy="1080121"/>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216000" rIns="216000" rtlCol="0" anchor="ctr"/>
          <a:lstStyle/>
          <a:p>
            <a:r>
              <a:rPr kumimoji="1" lang="ja-JP" altLang="en-US" dirty="0"/>
              <a:t>◇建築現場に持ち込んだ列柱パネルを柱と柱の間に組み込んでいきます。</a:t>
            </a:r>
          </a:p>
        </p:txBody>
      </p:sp>
    </p:spTree>
    <p:extLst>
      <p:ext uri="{BB962C8B-B14F-4D97-AF65-F5344CB8AC3E}">
        <p14:creationId xmlns:p14="http://schemas.microsoft.com/office/powerpoint/2010/main" val="603652913"/>
      </p:ext>
    </p:extLst>
  </p:cSld>
  <p:clrMapOvr>
    <a:masterClrMapping/>
  </p:clrMapOvr>
  <p:transition spd="slow" advClick="0" advTm="10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600</TotalTime>
  <Words>667</Words>
  <Application>Microsoft Office PowerPoint</Application>
  <PresentationFormat>画面に合わせる (4:3)</PresentationFormat>
  <Paragraphs>56</Paragraphs>
  <Slides>26</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26</vt:i4>
      </vt:variant>
    </vt:vector>
  </HeadingPairs>
  <TitlesOfParts>
    <vt:vector size="37" baseType="lpstr">
      <vt:lpstr>HGP明朝B</vt:lpstr>
      <vt:lpstr>HGP明朝E</vt:lpstr>
      <vt:lpstr>HGSｺﾞｼｯｸM</vt:lpstr>
      <vt:lpstr>ＭＳ Ｐ明朝</vt:lpstr>
      <vt:lpstr>游ゴシック</vt:lpstr>
      <vt:lpstr>Candara</vt:lpstr>
      <vt:lpstr>Georgia</vt:lpstr>
      <vt:lpstr>Symbol</vt:lpstr>
      <vt:lpstr>Trebuchet MS</vt:lpstr>
      <vt:lpstr>ウェーブ</vt:lpstr>
      <vt:lpstr>スリップストリーム</vt:lpstr>
      <vt:lpstr>ふんだんに木を使った 列柱パネルの本格木造住宅  沖縄「森林の家」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列柱パネル工法の住宅の特徴  ❑ ふんだんに木を使って、壁は木材を露出     させた「現わし」仕上げの自然の中の 　 開放感がある本格木造住宅です。  ❑ 調湿性・断熱性・吸しゃ音性に優れて、 　 亜熱帯気候に適した住まいです。  ❑ 耐震性・耐強風・シロアリ対策を講じ、 　 永く安心して暮らせる住まいです。  ❑ 事前に列柱パネル・土台・柱等を製作し 　 建築現場に持ち込み、コストも安く建築、 　 離島への移出・海外輸出も可能となります。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直紀 下道</cp:lastModifiedBy>
  <cp:revision>96</cp:revision>
  <dcterms:created xsi:type="dcterms:W3CDTF">2018-08-27T07:26:22Z</dcterms:created>
  <dcterms:modified xsi:type="dcterms:W3CDTF">2026-01-02T04:56:38Z</dcterms:modified>
</cp:coreProperties>
</file>